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993300"/>
    <a:srgbClr val="66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132"/>
      </p:cViewPr>
      <p:guideLst>
        <p:guide orient="horz" pos="2880"/>
        <p:guide pos="216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89900-8A49-4668-A3E1-87E88135CCC0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74FC2-A40A-443E-9208-3E5D459A2E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83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74FC2-A40A-443E-9208-3E5D459A2EB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996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B4257-544C-4ED4-A48F-C2DE5C19AAE1}" type="datetimeFigureOut">
              <a:rPr kumimoji="1" lang="ja-JP" altLang="en-US" smtClean="0"/>
              <a:pPr/>
              <a:t>2024/9/5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B2F00-C543-4EE4-8198-9A443E708B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サブタイトル 2"/>
          <p:cNvSpPr txBox="1">
            <a:spLocks/>
          </p:cNvSpPr>
          <p:nvPr/>
        </p:nvSpPr>
        <p:spPr>
          <a:xfrm>
            <a:off x="-6940" y="3419872"/>
            <a:ext cx="6926176" cy="3724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indent="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接種方法：大人（</a:t>
            </a:r>
            <a:r>
              <a:rPr kumimoji="1" lang="en-US" altLang="ja-JP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歳以上）</a:t>
            </a:r>
            <a:r>
              <a:rPr kumimoji="1" lang="en-US" altLang="ja-JP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回接種</a:t>
            </a:r>
            <a:endParaRPr kumimoji="1" lang="en-US" altLang="ja-JP" sz="2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R="0" lvl="0" indent="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料金：</a:t>
            </a:r>
            <a:endParaRPr kumimoji="1" lang="en-US" altLang="ja-JP" sz="2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990600" marR="0" lvl="0" indent="-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大人　</a:t>
            </a:r>
            <a:r>
              <a:rPr kumimoji="1" lang="en-US" altLang="ja-JP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4,400</a:t>
            </a: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円（税込）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990600" marR="0" lvl="0" indent="-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65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歳以上の大阪市民　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1,500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lang="en-US" altLang="ja-JP" sz="25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990600" lvl="0" indent="-447675">
              <a:spcBef>
                <a:spcPct val="20000"/>
              </a:spcBef>
              <a:defRPr/>
            </a:pP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R="0" lvl="0" indent="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申込方法：</a:t>
            </a:r>
            <a:r>
              <a:rPr kumimoji="1" lang="ja-JP" altLang="en-US" sz="2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電話予約</a:t>
            </a:r>
            <a:r>
              <a:rPr kumimoji="1" lang="ja-JP" altLang="en-US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kumimoji="1" lang="en-US" altLang="ja-JP" sz="2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06-4708-8816</a:t>
            </a:r>
            <a:r>
              <a:rPr kumimoji="1" lang="en-US" altLang="ja-JP" sz="2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</a:p>
          <a:p>
            <a:pPr marR="0" lvl="0" indent="447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u"/>
              <a:tabLst/>
              <a:defRPr/>
            </a:pP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接種期間：令和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日～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30</a:t>
            </a:r>
            <a:r>
              <a:rPr lang="ja-JP" altLang="en-US" sz="25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endParaRPr kumimoji="1" lang="en-US" altLang="ja-JP" sz="2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1400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ワクチンの供給数に限りがありますので、</a:t>
            </a:r>
            <a:r>
              <a:rPr lang="en-US" altLang="ja-JP" sz="1400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月中の接種をお勧めします　</a:t>
            </a:r>
            <a:endParaRPr kumimoji="1" lang="en-US" altLang="ja-JP" sz="1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ja-JP" altLang="en-US" sz="25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9" name="Picture 5" descr="C:\Users\Murakami\Pictures\インフルエンザワクチン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1248" y="4456926"/>
            <a:ext cx="952500" cy="979170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8077" y="-211488"/>
            <a:ext cx="6143668" cy="1960033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u="sng" dirty="0">
                <a:solidFill>
                  <a:srgbClr val="A5002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インフルエンザワクチン接種のお知らせ</a:t>
            </a:r>
            <a:endParaRPr kumimoji="1" lang="ja-JP" altLang="en-US" sz="4000" b="1" u="sng" dirty="0">
              <a:solidFill>
                <a:srgbClr val="A5002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1" name="グループ化 10"/>
          <p:cNvGrpSpPr>
            <a:grpSpLocks noChangeAspect="1"/>
          </p:cNvGrpSpPr>
          <p:nvPr/>
        </p:nvGrpSpPr>
        <p:grpSpPr>
          <a:xfrm>
            <a:off x="5924186" y="-37340"/>
            <a:ext cx="964412" cy="1467211"/>
            <a:chOff x="5736445" y="71407"/>
            <a:chExt cx="1071570" cy="1630234"/>
          </a:xfrm>
        </p:grpSpPr>
        <p:pic>
          <p:nvPicPr>
            <p:cNvPr id="1028" name="Picture 4" descr="C:\Users\Murakami\Pictures\ORC.jpg"/>
            <p:cNvPicPr>
              <a:picLocks noChangeAspect="1" noChangeArrowheads="1"/>
            </p:cNvPicPr>
            <p:nvPr/>
          </p:nvPicPr>
          <p:blipFill rotWithShape="1">
            <a:blip r:embed="rId4" cstate="print"/>
            <a:srcRect l="6657" b="4760"/>
            <a:stretch/>
          </p:blipFill>
          <p:spPr bwMode="auto">
            <a:xfrm>
              <a:off x="5786454" y="142844"/>
              <a:ext cx="1001712" cy="15587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正方形/長方形 9"/>
            <p:cNvSpPr/>
            <p:nvPr/>
          </p:nvSpPr>
          <p:spPr>
            <a:xfrm>
              <a:off x="5736445" y="71407"/>
              <a:ext cx="1071570" cy="671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031" name="Picture 7" descr="https://encrypted-tbn3.gstatic.com/images?q=tbn:ANd9GcSSMcwbY4xQIiEc0Yi2iwNwv-tsMdzCEMd99s2hA9AVELEMz6f8"/>
          <p:cNvPicPr>
            <a:picLocks noChangeAspect="1" noChangeArrowheads="1"/>
          </p:cNvPicPr>
          <p:nvPr/>
        </p:nvPicPr>
        <p:blipFill>
          <a:blip r:embed="rId5" cstate="print"/>
          <a:srcRect b="3385"/>
          <a:stretch>
            <a:fillRect/>
          </a:stretch>
        </p:blipFill>
        <p:spPr bwMode="auto">
          <a:xfrm>
            <a:off x="5887868" y="3511789"/>
            <a:ext cx="964406" cy="931761"/>
          </a:xfrm>
          <a:prstGeom prst="rect">
            <a:avLst/>
          </a:prstGeom>
          <a:noFill/>
        </p:spPr>
      </p:pic>
      <p:pic>
        <p:nvPicPr>
          <p:cNvPr id="1033" name="Picture 9" descr="お問い合わせ：06-4708-8816"/>
          <p:cNvPicPr>
            <a:picLocks noChangeAspect="1" noChangeArrowheads="1"/>
          </p:cNvPicPr>
          <p:nvPr/>
        </p:nvPicPr>
        <p:blipFill>
          <a:blip r:embed="rId6" cstate="print"/>
          <a:srcRect l="3374" t="16972" r="50975" b="21101"/>
          <a:stretch>
            <a:fillRect/>
          </a:stretch>
        </p:blipFill>
        <p:spPr bwMode="auto">
          <a:xfrm>
            <a:off x="-5154" y="8506202"/>
            <a:ext cx="2786082" cy="642942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-35004" y="8130055"/>
            <a:ext cx="33655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メイリオ"/>
                <a:ea typeface="メイリオ"/>
              </a:rPr>
              <a:t>〒</a:t>
            </a:r>
            <a:r>
              <a:rPr lang="en-US" altLang="ja-JP" sz="1050" dirty="0">
                <a:latin typeface="Verdana"/>
              </a:rPr>
              <a:t>542-0081</a:t>
            </a:r>
            <a:endParaRPr lang="ja-JP" altLang="en-US" sz="1050" dirty="0">
              <a:latin typeface="Verdana"/>
            </a:endParaRPr>
          </a:p>
          <a:p>
            <a:r>
              <a:rPr lang="ja-JP" altLang="en-US" sz="1050" dirty="0">
                <a:latin typeface="メイリオ"/>
                <a:ea typeface="メイリオ"/>
              </a:rPr>
              <a:t>大阪市中央区南船場</a:t>
            </a:r>
            <a:r>
              <a:rPr lang="en-US" altLang="ja-JP" sz="1050" dirty="0">
                <a:latin typeface="Verdana"/>
              </a:rPr>
              <a:t>4-4-10</a:t>
            </a:r>
            <a:r>
              <a:rPr lang="ja-JP" altLang="en-US" sz="1050" dirty="0">
                <a:latin typeface="Arial"/>
              </a:rPr>
              <a:t>　</a:t>
            </a:r>
            <a:r>
              <a:rPr lang="ja-JP" altLang="en-US" sz="1050" dirty="0">
                <a:latin typeface="メイリオ"/>
                <a:ea typeface="メイリオ"/>
              </a:rPr>
              <a:t>辰野心斎橋ビル</a:t>
            </a:r>
            <a:r>
              <a:rPr lang="en-US" altLang="ja-JP" sz="1050" dirty="0">
                <a:latin typeface="Verdana"/>
              </a:rPr>
              <a:t>5</a:t>
            </a:r>
            <a:r>
              <a:rPr lang="ja-JP" altLang="en-US" sz="1050" dirty="0">
                <a:latin typeface="メイリオ"/>
                <a:ea typeface="メイリオ"/>
              </a:rPr>
              <a:t>階</a:t>
            </a:r>
            <a:endParaRPr kumimoji="1" lang="ja-JP" altLang="en-US" sz="105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027" y="1429872"/>
            <a:ext cx="6480721" cy="1804348"/>
          </a:xfrm>
        </p:spPr>
        <p:txBody>
          <a:bodyPr>
            <a:normAutofit/>
          </a:bodyPr>
          <a:lstStyle/>
          <a:p>
            <a:pPr algn="just">
              <a:lnSpc>
                <a:spcPts val="2700"/>
              </a:lnSpc>
            </a:pPr>
            <a:endParaRPr kumimoji="1"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pPr algn="just">
              <a:lnSpc>
                <a:spcPts val="2700"/>
              </a:lnSpc>
            </a:pPr>
            <a:r>
              <a:rPr lang="ja-JP" altLang="en-US" sz="2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大阪リウマチ・膠原病クリニック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（</a:t>
            </a: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当ビル</a:t>
            </a:r>
            <a:r>
              <a:rPr lang="en-US" altLang="ja-JP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5</a:t>
            </a: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階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）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では、</a:t>
            </a:r>
            <a:endParaRPr kumimoji="1" lang="en-US" altLang="ja-JP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pPr algn="just">
              <a:lnSpc>
                <a:spcPts val="2700"/>
              </a:lnSpc>
            </a:pPr>
            <a:r>
              <a:rPr kumimoji="1" lang="en-US" altLang="ja-JP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10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月</a:t>
            </a:r>
            <a:r>
              <a:rPr lang="en-US" altLang="ja-JP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1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日（火）からインフルエンザワクチンの接種を実施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いたします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60" y="7325255"/>
            <a:ext cx="4306824" cy="84124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8"/>
          <a:srcRect b="16072"/>
          <a:stretch/>
        </p:blipFill>
        <p:spPr>
          <a:xfrm>
            <a:off x="4311385" y="7356816"/>
            <a:ext cx="2540889" cy="17770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114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メイリオ</vt:lpstr>
      <vt:lpstr>Arial</vt:lpstr>
      <vt:lpstr>Calibri</vt:lpstr>
      <vt:lpstr>Verdana</vt:lpstr>
      <vt:lpstr>Wingdings</vt:lpstr>
      <vt:lpstr>Office テーマ</vt:lpstr>
      <vt:lpstr>インフルエンザワクチン接種のお知らせ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Murakami</dc:creator>
  <cp:lastModifiedBy>秘書 ORC</cp:lastModifiedBy>
  <cp:revision>67</cp:revision>
  <cp:lastPrinted>2020-08-17T01:58:15Z</cp:lastPrinted>
  <dcterms:created xsi:type="dcterms:W3CDTF">2013-10-15T02:25:21Z</dcterms:created>
  <dcterms:modified xsi:type="dcterms:W3CDTF">2024-09-05T09:38:01Z</dcterms:modified>
</cp:coreProperties>
</file>